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21a6206231324ec2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6" r:id="rId3"/>
    <p:sldId id="263" r:id="rId4"/>
    <p:sldId id="265" r:id="rId5"/>
    <p:sldId id="267" r:id="rId6"/>
    <p:sldId id="269" r:id="rId7"/>
    <p:sldId id="268" r:id="rId8"/>
    <p:sldId id="270" r:id="rId9"/>
    <p:sldId id="27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6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C1C6D-EF12-4791-820D-7E8772A4038A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8C7D6-5DD0-4BB5-A452-78D30F849D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63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7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44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21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95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11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61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CA2E-5A8F-4B20-AF18-6CCCE1846B0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B909-D5F9-42AC-9D4C-9D5D1ACFC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62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CA2E-5A8F-4B20-AF18-6CCCE1846B0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B909-D5F9-42AC-9D4C-9D5D1ACFC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79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CA2E-5A8F-4B20-AF18-6CCCE1846B0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B909-D5F9-42AC-9D4C-9D5D1ACFC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04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582295" y="988735"/>
            <a:ext cx="10974705" cy="0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850" y="600634"/>
            <a:ext cx="1080000" cy="301961"/>
          </a:xfrm>
          <a:prstGeom prst="rect">
            <a:avLst/>
          </a:prstGeom>
        </p:spPr>
      </p:pic>
      <p:sp>
        <p:nvSpPr>
          <p:cNvPr id="55" name="矩形 54"/>
          <p:cNvSpPr/>
          <p:nvPr userDrawn="1"/>
        </p:nvSpPr>
        <p:spPr>
          <a:xfrm>
            <a:off x="0" y="6758305"/>
            <a:ext cx="12192000" cy="159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615315" y="573405"/>
            <a:ext cx="266065" cy="266065"/>
            <a:chOff x="6987" y="480"/>
            <a:chExt cx="679" cy="678"/>
          </a:xfrm>
        </p:grpSpPr>
        <p:sp>
          <p:nvSpPr>
            <p:cNvPr id="4" name="圆角矩形 3"/>
            <p:cNvSpPr/>
            <p:nvPr/>
          </p:nvSpPr>
          <p:spPr>
            <a:xfrm>
              <a:off x="6987" y="480"/>
              <a:ext cx="576" cy="67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406" y="631"/>
              <a:ext cx="261" cy="378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8347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lor Full Color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-635"/>
            <a:ext cx="12192000" cy="6858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12"/>
            <a:ext cx="12192000" cy="141278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000885"/>
            <a:ext cx="12192000" cy="284924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横版logo"/>
          <p:cNvPicPr>
            <a:picLocks noChangeAspect="1"/>
          </p:cNvPicPr>
          <p:nvPr userDrawn="1"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4197985" y="1144905"/>
            <a:ext cx="3623945" cy="26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CA2E-5A8F-4B20-AF18-6CCCE1846B0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B909-D5F9-42AC-9D4C-9D5D1ACFC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00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CA2E-5A8F-4B20-AF18-6CCCE1846B0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B909-D5F9-42AC-9D4C-9D5D1ACFC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49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CA2E-5A8F-4B20-AF18-6CCCE1846B0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B909-D5F9-42AC-9D4C-9D5D1ACFC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1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CA2E-5A8F-4B20-AF18-6CCCE1846B0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B909-D5F9-42AC-9D4C-9D5D1ACFC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11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CA2E-5A8F-4B20-AF18-6CCCE1846B0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B909-D5F9-42AC-9D4C-9D5D1ACFC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86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CA2E-5A8F-4B20-AF18-6CCCE1846B0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B909-D5F9-42AC-9D4C-9D5D1ACFC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0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CA2E-5A8F-4B20-AF18-6CCCE1846B0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B909-D5F9-42AC-9D4C-9D5D1ACFC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65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CA2E-5A8F-4B20-AF18-6CCCE1846B0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B909-D5F9-42AC-9D4C-9D5D1ACFC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0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5CA2E-5A8F-4B20-AF18-6CCCE1846B0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B909-D5F9-42AC-9D4C-9D5D1ACFC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50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829556" y="2619780"/>
            <a:ext cx="1053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4000" b="1" kern="0" smtClean="0">
                <a:solidFill>
                  <a:srgbClr val="FFFFFF"/>
                </a:solidFill>
                <a:latin typeface="微软雅黑" panose="020B0503020204020204" pitchFamily="82" charset="2"/>
                <a:ea typeface="微软雅黑" panose="020B0503020204020204" pitchFamily="82" charset="2"/>
                <a:cs typeface="Source Sans Pro" panose="020B0503030403020204"/>
                <a:sym typeface="Source Sans Pro" panose="020B0503030403020204"/>
              </a:rPr>
              <a:t>奇点能源组串</a:t>
            </a:r>
            <a:r>
              <a:rPr lang="zh-CN" altLang="en-US" sz="4000" b="1" kern="0" smtClean="0">
                <a:solidFill>
                  <a:srgbClr val="FFFFFF"/>
                </a:solidFill>
                <a:latin typeface="微软雅黑" panose="020B0503020204020204" pitchFamily="82" charset="2"/>
                <a:ea typeface="微软雅黑" panose="020B0503020204020204" pitchFamily="82" charset="2"/>
                <a:cs typeface="Source Sans Pro" panose="020B0503030403020204"/>
                <a:sym typeface="Source Sans Pro" panose="020B0503030403020204"/>
              </a:rPr>
              <a:t>式变流升压一体机方案介绍</a:t>
            </a:r>
            <a:endParaRPr lang="zh-CN" altLang="en-US" sz="4000" b="1" kern="0" dirty="0">
              <a:solidFill>
                <a:srgbClr val="FFFFFF"/>
              </a:solidFill>
              <a:latin typeface="微软雅黑" panose="020B0503020204020204" pitchFamily="82" charset="2"/>
              <a:ea typeface="微软雅黑" panose="020B0503020204020204" pitchFamily="82" charset="2"/>
              <a:cs typeface="Source Sans Pro" panose="020B0503030403020204"/>
              <a:sym typeface="Source Sans Pro" panose="020B0503030403020204"/>
            </a:endParaRPr>
          </a:p>
        </p:txBody>
      </p:sp>
      <p:sp>
        <p:nvSpPr>
          <p:cNvPr id="6" name="Shape 28"/>
          <p:cNvSpPr txBox="1"/>
          <p:nvPr/>
        </p:nvSpPr>
        <p:spPr>
          <a:xfrm>
            <a:off x="5236527" y="3830955"/>
            <a:ext cx="1718945" cy="6711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 defTabSz="1219200">
              <a:lnSpc>
                <a:spcPct val="130000"/>
              </a:lnSpc>
              <a:buClr>
                <a:srgbClr val="FFFFFF"/>
              </a:buClr>
              <a:buSzPct val="25000"/>
              <a:buFontTx/>
            </a:pPr>
            <a:endParaRPr lang="en-US" altLang="zh-CN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10597704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989311" y="402861"/>
            <a:ext cx="5522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产品概述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8671" y="1184404"/>
            <a:ext cx="1296021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b="1">
                <a:latin typeface="微软雅黑" panose="020B0503020204020204" pitchFamily="34" charset="-122"/>
                <a:ea typeface="微软雅黑" panose="020B0503020204020204" pitchFamily="34" charset="-122"/>
              </a:rPr>
              <a:t>整机特点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38914" y="1664325"/>
            <a:ext cx="5446426" cy="3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81">
                <a:latin typeface="微软雅黑" panose="020B0503020204020204" pitchFamily="34" charset="-122"/>
                <a:ea typeface="微软雅黑" panose="020B0503020204020204" pitchFamily="34" charset="-122"/>
              </a:rPr>
              <a:t>大容量变压器，支持</a:t>
            </a:r>
            <a:r>
              <a:rPr lang="en-US" altLang="zh-CN" sz="1481">
                <a:latin typeface="微软雅黑" panose="020B0503020204020204" pitchFamily="34" charset="-122"/>
                <a:ea typeface="微软雅黑" panose="020B0503020204020204" pitchFamily="34" charset="-122"/>
              </a:rPr>
              <a:t>5MW</a:t>
            </a:r>
            <a:r>
              <a:rPr lang="zh-CN" altLang="en-US" sz="1481">
                <a:latin typeface="微软雅黑" panose="020B0503020204020204" pitchFamily="34" charset="-122"/>
                <a:ea typeface="微软雅黑" panose="020B0503020204020204" pitchFamily="34" charset="-122"/>
              </a:rPr>
              <a:t>功率接入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38914" y="2062541"/>
            <a:ext cx="4730227" cy="3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81">
                <a:latin typeface="微软雅黑" panose="020B0503020204020204" pitchFamily="34" charset="-122"/>
                <a:ea typeface="微软雅黑" panose="020B0503020204020204" pitchFamily="34" charset="-122"/>
              </a:rPr>
              <a:t>功能完备</a:t>
            </a:r>
            <a:r>
              <a:rPr lang="zh-CN" altLang="en-US" sz="148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，变流、升压</a:t>
            </a:r>
            <a:r>
              <a:rPr lang="zh-CN" altLang="en-US" sz="1481">
                <a:latin typeface="微软雅黑" panose="020B0503020204020204" pitchFamily="34" charset="-122"/>
                <a:ea typeface="微软雅黑" panose="020B0503020204020204" pitchFamily="34" charset="-122"/>
              </a:rPr>
              <a:t>、汇流、通讯</a:t>
            </a:r>
            <a:r>
              <a:rPr lang="zh-CN" altLang="en-US" sz="148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控制融合</a:t>
            </a:r>
            <a:r>
              <a:rPr lang="zh-CN" altLang="en-US" sz="1481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69077" y="2478747"/>
            <a:ext cx="4730227" cy="3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8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模块化机架，高度集成、占地小，运输安装便捷高效</a:t>
            </a:r>
            <a:endParaRPr lang="zh-CN" altLang="en-US" sz="148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0817" y="2894953"/>
            <a:ext cx="5560810" cy="3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8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簇级电池管理，提升储能系统可用容量以及电池充放电量</a:t>
            </a:r>
            <a:endParaRPr lang="zh-CN" altLang="en-US" sz="148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0817" y="3281227"/>
            <a:ext cx="4730227" cy="3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81">
                <a:latin typeface="微软雅黑" panose="020B0503020204020204" pitchFamily="34" charset="-122"/>
                <a:ea typeface="微软雅黑" panose="020B0503020204020204" pitchFamily="34" charset="-122"/>
              </a:rPr>
              <a:t>安全可靠，精准温控管理以及电气安全保护</a:t>
            </a:r>
          </a:p>
        </p:txBody>
      </p:sp>
      <p:sp>
        <p:nvSpPr>
          <p:cNvPr id="16" name="五角星 15"/>
          <p:cNvSpPr/>
          <p:nvPr/>
        </p:nvSpPr>
        <p:spPr>
          <a:xfrm>
            <a:off x="432931" y="1750538"/>
            <a:ext cx="119917" cy="141208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五角星 16"/>
          <p:cNvSpPr/>
          <p:nvPr/>
        </p:nvSpPr>
        <p:spPr>
          <a:xfrm>
            <a:off x="443966" y="2141128"/>
            <a:ext cx="119917" cy="141208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五角星 17"/>
          <p:cNvSpPr/>
          <p:nvPr/>
        </p:nvSpPr>
        <p:spPr>
          <a:xfrm>
            <a:off x="451275" y="2526982"/>
            <a:ext cx="119917" cy="141208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五角星 18"/>
          <p:cNvSpPr/>
          <p:nvPr/>
        </p:nvSpPr>
        <p:spPr>
          <a:xfrm>
            <a:off x="451275" y="2921365"/>
            <a:ext cx="119917" cy="141208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五角星 19"/>
          <p:cNvSpPr/>
          <p:nvPr/>
        </p:nvSpPr>
        <p:spPr>
          <a:xfrm>
            <a:off x="451275" y="3315749"/>
            <a:ext cx="119917" cy="141208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448601"/>
              </p:ext>
            </p:extLst>
          </p:nvPr>
        </p:nvGraphicFramePr>
        <p:xfrm>
          <a:off x="6385340" y="1029721"/>
          <a:ext cx="5579730" cy="5728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11"/>
                <a:gridCol w="1256132"/>
                <a:gridCol w="1379425"/>
                <a:gridCol w="1403262"/>
              </a:tblGrid>
              <a:tr h="238378">
                <a:tc gridSpan="4"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直流侧参数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005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>
                    <a:solidFill>
                      <a:srgbClr val="005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>
                    <a:solidFill>
                      <a:srgbClr val="005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>
                    <a:solidFill>
                      <a:srgbClr val="0054A3"/>
                    </a:solidFill>
                  </a:tcPr>
                </a:tc>
              </a:tr>
              <a:tr h="296212"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直流电压范围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1026-1500VDC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额定直流电压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1331VDC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38378"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额定直流功率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215KW*24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最大直流功率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236.5KW*24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38378"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最大直流电流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230.5A*24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直流熔断保护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38378">
                <a:tc gridSpan="4">
                  <a:txBody>
                    <a:bodyPr/>
                    <a:lstStyle/>
                    <a:p>
                      <a:r>
                        <a:rPr lang="zh-CN" altLang="en-US" sz="1000" b="1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交流侧参数</a:t>
                      </a:r>
                      <a:endParaRPr lang="zh-CN" altLang="en-US" sz="10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005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/>
                </a:tc>
              </a:tr>
              <a:tr h="238378"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额定功率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5160KW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最大交流功率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5676KW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38378"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额定电压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690V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电压范围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600-759V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38378"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额定电网频率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50HZ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电网形式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IT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38378">
                <a:tc gridSpan="4">
                  <a:txBody>
                    <a:bodyPr/>
                    <a:lstStyle/>
                    <a:p>
                      <a:r>
                        <a:rPr lang="zh-CN" altLang="en-US" sz="1000" b="1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变压器参数</a:t>
                      </a:r>
                      <a:endParaRPr lang="zh-CN" altLang="en-US" sz="10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005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>
                    <a:solidFill>
                      <a:srgbClr val="005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>
                    <a:solidFill>
                      <a:srgbClr val="005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>
                    <a:solidFill>
                      <a:srgbClr val="0054A3"/>
                    </a:solidFill>
                  </a:tcPr>
                </a:tc>
              </a:tr>
              <a:tr h="238378"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变压器类型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干式变压器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额定容量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5200kVA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87365"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电压变比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35/0.69kV</a:t>
                      </a:r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</a:t>
                      </a:r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10/0.69kV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组别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Dy11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38378">
                <a:tc gridSpan="4">
                  <a:txBody>
                    <a:bodyPr/>
                    <a:lstStyle/>
                    <a:p>
                      <a:r>
                        <a:rPr lang="zh-CN" altLang="en-US" sz="1000" b="1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与电池簇通讯接口</a:t>
                      </a:r>
                      <a:endParaRPr lang="zh-CN" altLang="en-US" sz="10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005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>
                    <a:solidFill>
                      <a:srgbClr val="005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>
                    <a:solidFill>
                      <a:srgbClr val="005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>
                    <a:solidFill>
                      <a:srgbClr val="0054A3"/>
                    </a:solidFill>
                  </a:tcPr>
                </a:tc>
              </a:tr>
              <a:tr h="387365"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RS485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电平：</a:t>
                      </a:r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2-6V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通讯协议</a:t>
                      </a:r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:modbus rtu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波特率：</a:t>
                      </a:r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115200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38378"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CAN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电平：</a:t>
                      </a:r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3.5V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通讯协议</a:t>
                      </a:r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:J1939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波特率：</a:t>
                      </a:r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250K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38378"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干接点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有源接点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38378">
                <a:tc gridSpan="4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000" b="1" i="0" u="none" strike="noStrike" cap="none" baseline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/>
                        </a:rPr>
                        <a:t>对外辅助供电接口</a:t>
                      </a:r>
                      <a:endParaRPr lang="zh-CN" altLang="en-US" sz="1000" b="1" i="0" u="none" strike="noStrike" cap="none" baseline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/>
                      </a:endParaRPr>
                    </a:p>
                  </a:txBody>
                  <a:tcPr>
                    <a:solidFill>
                      <a:srgbClr val="005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50727"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对外辅助供电接口路数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路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对外辅助供电功率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25KW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38378">
                <a:tc gridSpan="4">
                  <a:txBody>
                    <a:bodyPr/>
                    <a:lstStyle/>
                    <a:p>
                      <a:r>
                        <a:rPr lang="zh-CN" altLang="en-US" sz="1000" b="1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系统参数</a:t>
                      </a:r>
                      <a:endParaRPr lang="zh-CN" altLang="en-US" sz="10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005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>
                    <a:solidFill>
                      <a:srgbClr val="005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>
                    <a:solidFill>
                      <a:srgbClr val="005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>
                    <a:solidFill>
                      <a:srgbClr val="0054A3"/>
                    </a:solidFill>
                  </a:tcPr>
                </a:tc>
              </a:tr>
              <a:tr h="238378"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工作温度范围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-35</a:t>
                      </a:r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℃</a:t>
                      </a:r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-55</a:t>
                      </a:r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℃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不降额海拔高度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2000m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38378"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系统最大效率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98%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重量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23T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42690"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外形尺寸（</a:t>
                      </a:r>
                      <a:r>
                        <a:rPr lang="zh-CN" altLang="en-US" sz="1000" b="0" kern="10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（长</a:t>
                      </a:r>
                      <a:r>
                        <a:rPr lang="en-US" altLang="zh-CN" sz="1000" b="0" kern="10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*</a:t>
                      </a:r>
                      <a:r>
                        <a:rPr lang="zh-CN" altLang="en-US" sz="1000" b="0" kern="10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宽</a:t>
                      </a:r>
                      <a:r>
                        <a:rPr lang="en-US" altLang="zh-CN" sz="1000" b="0" kern="10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*</a:t>
                      </a:r>
                      <a:r>
                        <a:rPr lang="zh-CN" altLang="en-US" sz="1000" b="0" kern="10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高）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8700*3200*3300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防护等级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IP54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38378"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系统通讯接口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以太网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通讯协议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/>
                        <a:t>LWiP UDP</a:t>
                      </a:r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2" y="3756051"/>
            <a:ext cx="5746770" cy="278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>
            <a:spLocks noChangeArrowheads="1"/>
          </p:cNvSpPr>
          <p:nvPr/>
        </p:nvSpPr>
        <p:spPr bwMode="auto">
          <a:xfrm>
            <a:off x="910586" y="456565"/>
            <a:ext cx="687843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PCS</a:t>
            </a:r>
            <a:r>
              <a: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配置参数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5972174" y="1150620"/>
          <a:ext cx="5343526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763"/>
                <a:gridCol w="2671763"/>
              </a:tblGrid>
              <a:tr h="276945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奇点组串式储能变流器参数表</a:t>
                      </a:r>
                      <a:endParaRPr lang="zh-CN" altLang="en-US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005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2867">
                <a:tc gridSpan="2">
                  <a:txBody>
                    <a:bodyPr/>
                    <a:lstStyle/>
                    <a:p>
                      <a:r>
                        <a:rPr lang="zh-CN" altLang="en-US" sz="1200" b="1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直流侧参数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005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2867">
                <a:tc>
                  <a:txBody>
                    <a:bodyPr/>
                    <a:lstStyle/>
                    <a:p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电压范围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1026-1500VDC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额定电压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1331VDC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额定功率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215KW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最大功率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236.5KW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最大电流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230.5A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62867">
                <a:tc gridSpan="2">
                  <a:txBody>
                    <a:bodyPr/>
                    <a:lstStyle/>
                    <a:p>
                      <a:r>
                        <a:rPr lang="zh-CN" altLang="en-US" sz="1200" b="1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交流测参数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005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2867">
                <a:tc>
                  <a:txBody>
                    <a:bodyPr/>
                    <a:lstStyle/>
                    <a:p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额定电压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690VAC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电压范围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600-759V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额定功率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215KW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额定电流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180A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最大功率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236.5KW</a:t>
                      </a:r>
                      <a:endParaRPr lang="zh-CN" altLang="en-US" sz="120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系统电压制式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IT</a:t>
                      </a:r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电网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额定效率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98%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62867">
                <a:tc gridSpan="2">
                  <a:txBody>
                    <a:bodyPr/>
                    <a:lstStyle/>
                    <a:p>
                      <a:r>
                        <a:rPr lang="zh-CN" altLang="en-US" sz="1200" b="1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环境参数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005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262867">
                <a:tc>
                  <a:txBody>
                    <a:bodyPr/>
                    <a:lstStyle/>
                    <a:p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整机防护等级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IP65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冷却方式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风冷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49250">
                <a:tc>
                  <a:txBody>
                    <a:bodyPr/>
                    <a:lstStyle/>
                    <a:p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运行环境温度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-40</a:t>
                      </a:r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℃</a:t>
                      </a:r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-60</a:t>
                      </a:r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℃（</a:t>
                      </a:r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</a:t>
                      </a:r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℃降额）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79583" y="2221750"/>
            <a:ext cx="5273072" cy="28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10586" y="456565"/>
            <a:ext cx="687843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一次系统图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114" y="1084888"/>
            <a:ext cx="8299939" cy="56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>
            <a:spLocks noChangeArrowheads="1"/>
          </p:cNvSpPr>
          <p:nvPr/>
        </p:nvSpPr>
        <p:spPr bwMode="auto">
          <a:xfrm>
            <a:off x="969643" y="466090"/>
            <a:ext cx="591144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储能</a:t>
            </a:r>
            <a:r>
              <a: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方阵适配方案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82" name="直接连接符 81"/>
          <p:cNvCxnSpPr/>
          <p:nvPr/>
        </p:nvCxnSpPr>
        <p:spPr>
          <a:xfrm flipV="1">
            <a:off x="3630163" y="3708200"/>
            <a:ext cx="3844774" cy="1590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630163" y="3264108"/>
            <a:ext cx="0" cy="888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0" y="1731996"/>
            <a:ext cx="227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314Ah/1P416S/12</a:t>
            </a:r>
            <a:r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簇</a:t>
            </a:r>
            <a:endParaRPr lang="en-US" altLang="zh-CN" sz="14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5MWh</a:t>
            </a:r>
            <a:r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电池仓</a:t>
            </a:r>
            <a:r>
              <a:rPr lang="en-US" altLang="zh-CN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202154" y="1864478"/>
            <a:ext cx="327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奇点能源变流升压一体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机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086" y="1173701"/>
            <a:ext cx="3166153" cy="20532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086" y="4181324"/>
            <a:ext cx="3166153" cy="20532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0" y="5008566"/>
            <a:ext cx="227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314Ah/1P416S/12</a:t>
            </a:r>
            <a:r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簇</a:t>
            </a:r>
            <a:endParaRPr lang="en-US" altLang="zh-CN" sz="14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5MWh</a:t>
            </a:r>
            <a:r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电池</a:t>
            </a:r>
            <a:r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仓</a:t>
            </a:r>
            <a:r>
              <a:rPr lang="en-US" altLang="zh-CN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37" y="2697065"/>
            <a:ext cx="4180241" cy="202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>
            <a:spLocks noChangeArrowheads="1"/>
          </p:cNvSpPr>
          <p:nvPr/>
        </p:nvSpPr>
        <p:spPr bwMode="auto">
          <a:xfrm>
            <a:off x="969643" y="466090"/>
            <a:ext cx="591144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外观效果图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08" y="1085889"/>
            <a:ext cx="6493806" cy="25448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08" y="3788893"/>
            <a:ext cx="6493806" cy="292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10586" y="456565"/>
            <a:ext cx="687843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整机尺寸图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1" y="2031023"/>
            <a:ext cx="7694317" cy="33014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678" y="2426677"/>
            <a:ext cx="3477876" cy="31168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15275" y="5685107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整机尺寸：长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*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宽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*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高（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8700mm*3200mm*3300mm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71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10586" y="456565"/>
            <a:ext cx="687843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整机布局图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31" y="1448469"/>
            <a:ext cx="10750062" cy="422942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54116" y="3270738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串</a:t>
            </a:r>
            <a:r>
              <a:rPr lang="zh-CN" altLang="en-US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式</a:t>
            </a:r>
            <a:r>
              <a:rPr lang="en-US" altLang="zh-CN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PCS*24</a:t>
            </a: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72816" y="3086072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主变压器</a:t>
            </a: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88783" y="364007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高压开关</a:t>
            </a: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672565" y="4208530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低压配电柜</a:t>
            </a: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25721" y="4208530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辅助变压器</a:t>
            </a: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89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>
            <a:spLocks noChangeArrowheads="1"/>
          </p:cNvSpPr>
          <p:nvPr/>
        </p:nvSpPr>
        <p:spPr bwMode="auto">
          <a:xfrm>
            <a:off x="969643" y="466090"/>
            <a:ext cx="591144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应用案例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008" y="1771560"/>
            <a:ext cx="5580610" cy="3364002"/>
          </a:xfrm>
          <a:prstGeom prst="rect">
            <a:avLst/>
          </a:prstGeom>
        </p:spPr>
      </p:pic>
      <p:graphicFrame>
        <p:nvGraphicFramePr>
          <p:cNvPr id="18" name="表格 17"/>
          <p:cNvGraphicFramePr>
            <a:graphicFrameLocks noGrp="1"/>
          </p:cNvGraphicFramePr>
          <p:nvPr>
            <p:extLst/>
          </p:nvPr>
        </p:nvGraphicFramePr>
        <p:xfrm>
          <a:off x="449312" y="1771560"/>
          <a:ext cx="4986287" cy="3423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3168"/>
                <a:gridCol w="1730671"/>
                <a:gridCol w="1682448"/>
              </a:tblGrid>
              <a:tr h="53343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600" b="1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0054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</a:t>
                      </a:r>
                      <a:endParaRPr lang="zh-CN" altLang="en-US" sz="1600" b="1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0054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数量（组）</a:t>
                      </a:r>
                      <a:endParaRPr lang="zh-CN" altLang="en-US" sz="1600" b="1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0054A3"/>
                    </a:solidFill>
                  </a:tcPr>
                </a:tc>
              </a:tr>
              <a:tr h="49029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整站规模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221.2MWh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47525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储能集电线路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55.3MWh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42561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变流升压一体机</a:t>
                      </a:r>
                      <a:endParaRPr lang="zh-CN" altLang="en-US" sz="1600" b="0" i="0" u="none" strike="noStrike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3.8MW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600" b="0" i="0" u="none" strike="noStrike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46821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电池室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27.65MWh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437759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电池簇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384kWh</a:t>
                      </a:r>
                    </a:p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(3P400S)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576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53343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电芯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3.2V/100A</a:t>
                      </a:r>
                      <a:r>
                        <a:rPr lang="en-US" altLang="zh-CN" sz="1600" u="none" strike="noStrike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691200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524000" y="5524500"/>
            <a:ext cx="905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此项目为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小时系统，使用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100Ah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电芯，每个电池簇电芯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并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串，每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个电池簇直流侧并联后接入一台奇点组串式储能变流器，整个项目共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144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台组串式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PCS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协调控制运行。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9636" y="1304925"/>
            <a:ext cx="3265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国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轩站房式储能项目系统配置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67575" y="130492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交付变流升压一体机实物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61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465</Words>
  <Application>Microsoft Office PowerPoint</Application>
  <PresentationFormat>宽屏</PresentationFormat>
  <Paragraphs>161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Lato</vt:lpstr>
      <vt:lpstr>Source Sans Pro</vt:lpstr>
      <vt:lpstr>黑体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Microsoft 帐户</cp:lastModifiedBy>
  <cp:revision>15</cp:revision>
  <dcterms:created xsi:type="dcterms:W3CDTF">2024-05-30T00:27:02Z</dcterms:created>
  <dcterms:modified xsi:type="dcterms:W3CDTF">2024-05-31T08:45:49Z</dcterms:modified>
</cp: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_IPGFID">
    <vt:lpwstr>[DocID]=DA4EF06C-C8F7-4786-ADBA-8928B1100B16</vt:lpwstr>
  </op:property>
  <op:property fmtid="{D5CDD505-2E9C-101B-9397-08002B2CF9AE}" pid="3" name="_IPGFLOW_P-BC7D_E-1_FP-1_SP-1_CV-CA9BA352_CN-C0D34234">
    <vt:lpwstr>1PKJkIMdbSRelopOPq+69UarQIo+dtHe9C6Qh5G6Yzi3ZTHYy3G6SVyOQ1jieg2U3fAqVSrq7t9pEOLPBWqErbst/zbShAhPLza+7pYChnd//lZ9eBG6YIKagxFH7qWwVDAkJnGy3QEnd5f6GI6VJjSTI/F9pUx+ei4zgEM39lhCf7ucAkTygLGErRmAWlMzP/vXJ6g2HYkWqSYeo0kDAccXRWthoBiD6Mtl/kLd1e7FAKfghSI/X5xlMXLw/r3</vt:lpwstr>
  </op:property>
  <op:property fmtid="{D5CDD505-2E9C-101B-9397-08002B2CF9AE}" pid="4" name="_IPGFLOW_P-BC7D_E-1_FP-1_SP-2_CV-50256CF4_CN-3364DE1B">
    <vt:lpwstr>mzAFISR1bcRo4WZlxGPZdJhGO8Go0D7Z5RcCet2ZHUxAygBja1pf4K2jT2KMUeKYw9eCJc0kHQeiVdia+18G5OufyRAQDQLEBVvW7daE4jeuxndcpYIzsw5y3UREV+hj2eYBQLp7QcjpLVxDUk1BhGY6IOEabFOTF7oPjNUmrP/d6KiKtmUnFwVfyzSiAt/VThrFlPa3Bd/D47dtbhSIqKg==</vt:lpwstr>
  </op:property>
  <op:property fmtid="{D5CDD505-2E9C-101B-9397-08002B2CF9AE}" pid="5" name="_IPGFLOW_P-BC7D_E-0_FP-1_CV-ACF98C78_CN-D1A36965">
    <vt:lpwstr>DPSPMK|3|472|2|0</vt:lpwstr>
  </op:property>
  <op:property fmtid="{D5CDD505-2E9C-101B-9397-08002B2CF9AE}" pid="6" name="_IPGFLOW_P-BC7D_E-1_FP-2_SP-1_CV-E42CB84A_CN-CB3AE1E6">
    <vt:lpwstr>1PKJkIMdbSRelopOPq+69VNTY8bunehJmZ7Q98/wigoK+shXrj5G+TeORK5pOoYcxiKpG8FaJYMC72ybziiwKukvnwLbdWnM0BIEDtkplwHfS/Wh9e4bi3EzuuHVtDDV6r78hBewQhMy1jk0rUMAZHqkqQVlVvDI2j2JALJs5GuH2D/2qGyPAQdvzUZ7qTjZTdLxTlDnMnOyZk/mt2erOtObtDSs2XDmyyUbVkCChlpimkOUibCLiwbAeUzT2GE</vt:lpwstr>
  </op:property>
  <op:property fmtid="{D5CDD505-2E9C-101B-9397-08002B2CF9AE}" pid="7" name="_IPGFLOW_P-BC7D_E-1_FP-2_SP-2_CV-2AE26FA_CN-BDC5091">
    <vt:lpwstr>BpaPJjAhGv9d65ABRXLuhIO8156KSG9YRtF7iJrCb3by3ejeYkucc1ZSjfZEAIa20Zf/4e/k2ei4Pl86MjdB4GXSriILU/iBHKrktzzddzZQ=</vt:lpwstr>
  </op:property>
  <op:property fmtid="{D5CDD505-2E9C-101B-9397-08002B2CF9AE}" pid="8" name="_IPGFLOW_P-BC7D_E-0_FP-2_CV-2D4294F3_CN-F2DFB802">
    <vt:lpwstr>DPSPMK|3|364|2|0</vt:lpwstr>
  </op:property>
  <op:property fmtid="{D5CDD505-2E9C-101B-9397-08002B2CF9AE}" pid="9" name="_IPGFLOW_P-BC7D_E-1_FP-3_SP-1_CV-67746149_CN-993283CF">
    <vt:lpwstr>1PKJkIMdbSRelopOPq+69Rp2z1c42HPQ3uWOek30N76sLD3MfdcVRGj5MCm3BSzaxnKFPX5FCOHNaHFUpru8HQllFR8CJyhQgm7OQJRHyWc0rb+nUrcmHo4cebWxDw7OrrRwyozPYz0y7toSqtdy42LasiLB44btOs5kLGTc8e1aGAlo8p3NXF7zptlf8svaeUGAdiE9OABmPkXpFynrlX+L7h4C2wwCe1PbG87qFGynkggAdyI2JjlLoiLiy6K</vt:lpwstr>
  </op:property>
  <op:property fmtid="{D5CDD505-2E9C-101B-9397-08002B2CF9AE}" pid="10" name="_IPGFLOW_P-BC7D_E-1_FP-3_SP-2_CV-9A3D4C1E_CN-C99B0782">
    <vt:lpwstr>YLN1abqr/eEaFz5NRmAx1WE6b/yU/5OEBXwG+JbXQLHqJyeINlYIl+UA5ASAwGI2cBK/sMiaKbBPEX4xLWhvpOaHgYM9nJUEPz+GDKS85kUOJ4nBbzWh8E7bYP6ex5Sp34eBZxZXu+j+7aMODpAy+F3B1eYSTBc9gkKXTmmvGsH468wyj2CfZXkXMIKC8E2TQ</vt:lpwstr>
  </op:property>
  <op:property fmtid="{D5CDD505-2E9C-101B-9397-08002B2CF9AE}" pid="11" name="_IPGFLOW_P-BC7D_E-0_FP-3_CV-60DDE677_CN-DDB0C40F">
    <vt:lpwstr>DPSPMK|3|448|2|0</vt:lpwstr>
  </op:property>
  <op:property fmtid="{D5CDD505-2E9C-101B-9397-08002B2CF9AE}" pid="12" name="_IPGFLOW_P-BC7D_E-0_CV-8E99CE07_CN-160320AF">
    <vt:lpwstr>DPFPMK|3|50|4|0</vt:lpwstr>
  </op:property>
  <op:property fmtid="{D5CDD505-2E9C-101B-9397-08002B2CF9AE}" pid="13" name="_IPGFLOW_P-BC7D_E-1_FP-4_SP-1_CV-1B1FFEC7_CN-26C38DAA">
    <vt:lpwstr>1PKJkIMdbSRelopOPq+69YW4YiyaPULWFMf+WoPjtQTv1ahAvxfU/uWWH9P44XMTTWiXI4VSUNNMm6mqfKH0PTkuhtUD03RgakmRptHgKKgmbnBMsqfY8i5hNM/P1gLsHkQTgbGeniXpOh7hSVPn8ovKb0cNga4wq30dUIyap74bez3YzEUDmIhEwnHRJa3ZILZTDspDqWZD9EU3C2biNCyYCGlyaULu24htxmlzk7gqlr7C1qHs5r7k0irLqTX</vt:lpwstr>
  </op:property>
  <op:property fmtid="{D5CDD505-2E9C-101B-9397-08002B2CF9AE}" pid="14" name="_IPGFLOW_P-BC7D_E-1_FP-4_SP-2_CV-E2C0A3B8_CN-2B0C170B">
    <vt:lpwstr>lzi6/mDWwS6UVCrt2qoGJr70vg2TCfMIeojnmItGEyL75zY+qopzune/w8TT2v66jTBv8jV9yG/REwu/TO5PS1OsqQDs7lom16EB7/4QPnMlJ70UinqYYEkLlBtJeM2tq</vt:lpwstr>
  </op:property>
  <op:property fmtid="{D5CDD505-2E9C-101B-9397-08002B2CF9AE}" pid="15" name="_IPGFLOW_P-BC7D_E-0_FP-4_CV-1748F583_CN-C8A73CAE">
    <vt:lpwstr>DPSPMK|3|384|2|0</vt:lpwstr>
  </op:property>
</op:Properties>
</file>